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6858000" cy="9144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29" autoAdjust="0"/>
    <p:restoredTop sz="96679" autoAdjust="0"/>
  </p:normalViewPr>
  <p:slideViewPr>
    <p:cSldViewPr>
      <p:cViewPr>
        <p:scale>
          <a:sx n="100" d="100"/>
          <a:sy n="100" d="100"/>
        </p:scale>
        <p:origin x="-2994" y="24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30E571AD-1FF4-411F-B6F3-675EF65A01A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1" y="4716464"/>
            <a:ext cx="5438775" cy="4467225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4DA0A0F-3CDB-4F22-AA58-1E26B13E99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760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003425" y="744538"/>
            <a:ext cx="27908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DA0A0F-3CDB-4F22-AA58-1E26B13E99F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385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483B9-C59D-4AF0-A923-32F136F6C463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6086-020B-4A5A-889D-6E3B9265BE2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483B9-C59D-4AF0-A923-32F136F6C463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6086-020B-4A5A-889D-6E3B9265B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483B9-C59D-4AF0-A923-32F136F6C463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6086-020B-4A5A-889D-6E3B9265B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483B9-C59D-4AF0-A923-32F136F6C463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6086-020B-4A5A-889D-6E3B9265BE2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483B9-C59D-4AF0-A923-32F136F6C463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6086-020B-4A5A-889D-6E3B9265B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483B9-C59D-4AF0-A923-32F136F6C463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6086-020B-4A5A-889D-6E3B9265BE2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483B9-C59D-4AF0-A923-32F136F6C463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6086-020B-4A5A-889D-6E3B9265BE2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483B9-C59D-4AF0-A923-32F136F6C463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6086-020B-4A5A-889D-6E3B9265B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483B9-C59D-4AF0-A923-32F136F6C463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6086-020B-4A5A-889D-6E3B9265B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483B9-C59D-4AF0-A923-32F136F6C463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6086-020B-4A5A-889D-6E3B9265BE2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483B9-C59D-4AF0-A923-32F136F6C463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6086-020B-4A5A-889D-6E3B9265BE2B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94483B9-C59D-4AF0-A923-32F136F6C463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E446086-020B-4A5A-889D-6E3B9265BE2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7384" y="1191831"/>
            <a:ext cx="3498864" cy="2516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itchFamily="2" charset="2"/>
              <a:buChar char="q"/>
            </a:pPr>
            <a:r>
              <a:rPr lang="ru-RU" sz="1050" dirty="0" smtClean="0"/>
              <a:t>выбрать</a:t>
            </a:r>
            <a:r>
              <a:rPr lang="en-US" sz="1050" dirty="0" smtClean="0"/>
              <a:t> </a:t>
            </a:r>
            <a:r>
              <a:rPr lang="ru-RU" sz="1050" dirty="0" smtClean="0"/>
              <a:t>тип </a:t>
            </a:r>
            <a:r>
              <a:rPr lang="ru-RU" sz="1050" dirty="0"/>
              <a:t>пользователя (военнослужащий или гражданский </a:t>
            </a:r>
            <a:r>
              <a:rPr lang="ru-RU" sz="1050" dirty="0" smtClean="0"/>
              <a:t>персонал)</a:t>
            </a:r>
            <a:endParaRPr lang="ru-RU" sz="1050" dirty="0"/>
          </a:p>
          <a:p>
            <a:pPr marL="171450" indent="-171450">
              <a:buFont typeface="Wingdings" pitchFamily="2" charset="2"/>
              <a:buChar char="q"/>
            </a:pPr>
            <a:r>
              <a:rPr lang="ru-RU" sz="1050" dirty="0"/>
              <a:t>у</a:t>
            </a:r>
            <a:r>
              <a:rPr lang="ru-RU" sz="1050" dirty="0" smtClean="0"/>
              <a:t>казать личный </a:t>
            </a:r>
            <a:r>
              <a:rPr lang="ru-RU" sz="1050" dirty="0"/>
              <a:t>номер военнослужащего или </a:t>
            </a:r>
            <a:r>
              <a:rPr lang="ru-RU" sz="1050" dirty="0" smtClean="0"/>
              <a:t>СНИЛС для гражданского персонала</a:t>
            </a:r>
            <a:endParaRPr lang="ru-RU" sz="1050" dirty="0"/>
          </a:p>
          <a:p>
            <a:pPr marL="171450" indent="-171450">
              <a:buFont typeface="Wingdings" pitchFamily="2" charset="2"/>
              <a:buChar char="q"/>
            </a:pPr>
            <a:r>
              <a:rPr lang="ru-RU" sz="1050" dirty="0" smtClean="0"/>
              <a:t>ввести дату рождения</a:t>
            </a:r>
            <a:endParaRPr lang="ru-RU" sz="1050" dirty="0"/>
          </a:p>
          <a:p>
            <a:pPr marL="171450" indent="-171450">
              <a:buFont typeface="Wingdings" pitchFamily="2" charset="2"/>
              <a:buChar char="q"/>
            </a:pPr>
            <a:r>
              <a:rPr lang="ru-RU" sz="1050" dirty="0" smtClean="0"/>
              <a:t>придумать пароль</a:t>
            </a:r>
            <a:endParaRPr lang="ru-RU" sz="1050" dirty="0"/>
          </a:p>
          <a:p>
            <a:pPr marL="171450" indent="-171450">
              <a:buFont typeface="Wingdings" pitchFamily="2" charset="2"/>
              <a:buChar char="q"/>
            </a:pPr>
            <a:r>
              <a:rPr lang="ru-RU" sz="1050" dirty="0" smtClean="0"/>
              <a:t>повторить </a:t>
            </a:r>
            <a:r>
              <a:rPr lang="ru-RU" sz="1050" dirty="0"/>
              <a:t>ввод </a:t>
            </a:r>
            <a:r>
              <a:rPr lang="ru-RU" sz="1050" dirty="0" smtClean="0"/>
              <a:t>пароля</a:t>
            </a:r>
            <a:endParaRPr lang="ru-RU" sz="1050" dirty="0"/>
          </a:p>
          <a:p>
            <a:pPr marL="171450" indent="-171450">
              <a:buFont typeface="Wingdings" pitchFamily="2" charset="2"/>
              <a:buChar char="q"/>
            </a:pPr>
            <a:r>
              <a:rPr lang="ru-RU" sz="1050" dirty="0"/>
              <a:t>з</a:t>
            </a:r>
            <a:r>
              <a:rPr lang="ru-RU" sz="1050" dirty="0" smtClean="0"/>
              <a:t>аполнить поле (E-</a:t>
            </a:r>
            <a:r>
              <a:rPr lang="ru-RU" sz="1050" dirty="0" err="1" smtClean="0"/>
              <a:t>mail</a:t>
            </a:r>
            <a:r>
              <a:rPr lang="ru-RU" sz="1050" dirty="0" smtClean="0"/>
              <a:t>)</a:t>
            </a:r>
            <a:endParaRPr lang="ru-RU" sz="1050" dirty="0"/>
          </a:p>
          <a:p>
            <a:pPr marL="171450" indent="-171450">
              <a:buFont typeface="Wingdings" pitchFamily="2" charset="2"/>
              <a:buChar char="q"/>
            </a:pPr>
            <a:r>
              <a:rPr lang="ru-RU" sz="1050" dirty="0" smtClean="0"/>
              <a:t>указать свой номер </a:t>
            </a:r>
            <a:r>
              <a:rPr lang="ru-RU" sz="1050" dirty="0"/>
              <a:t>мобильного </a:t>
            </a:r>
            <a:r>
              <a:rPr lang="ru-RU" sz="1050" dirty="0" smtClean="0"/>
              <a:t>телефона</a:t>
            </a:r>
          </a:p>
          <a:p>
            <a:r>
              <a:rPr lang="ru-RU" sz="1050" b="1" dirty="0"/>
              <a:t>Н</a:t>
            </a:r>
            <a:r>
              <a:rPr lang="ru-RU" sz="1050" b="1" dirty="0" smtClean="0"/>
              <a:t>а </a:t>
            </a:r>
            <a:r>
              <a:rPr lang="ru-RU" sz="1050" b="1" dirty="0"/>
              <a:t>указанный </a:t>
            </a:r>
            <a:r>
              <a:rPr lang="ru-RU" sz="1050" b="1" dirty="0" smtClean="0"/>
              <a:t>E-</a:t>
            </a:r>
            <a:r>
              <a:rPr lang="ru-RU" sz="1050" b="1" dirty="0" err="1" smtClean="0"/>
              <a:t>mail</a:t>
            </a:r>
            <a:r>
              <a:rPr lang="ru-RU" sz="1050" b="1" dirty="0" smtClean="0"/>
              <a:t> будет направлено письмо: </a:t>
            </a:r>
            <a:endParaRPr lang="ru-RU" sz="1050" b="1" dirty="0"/>
          </a:p>
          <a:p>
            <a:pPr marL="171450" indent="-171450">
              <a:buFont typeface="Wingdings" pitchFamily="2" charset="2"/>
              <a:buChar char="q"/>
            </a:pPr>
            <a:r>
              <a:rPr lang="ru-RU" sz="1050" dirty="0"/>
              <a:t>с</a:t>
            </a:r>
            <a:r>
              <a:rPr lang="ru-RU" sz="1050" dirty="0" smtClean="0"/>
              <a:t>охранить или запомнить </a:t>
            </a:r>
            <a:r>
              <a:rPr lang="ru-RU" sz="1050" dirty="0"/>
              <a:t>указанный в нем </a:t>
            </a:r>
            <a:r>
              <a:rPr lang="ru-RU" sz="1050" dirty="0" smtClean="0"/>
              <a:t>логин для авторизации</a:t>
            </a:r>
            <a:endParaRPr lang="ru-RU" sz="1050" dirty="0"/>
          </a:p>
          <a:p>
            <a:pPr marL="171450" indent="-171450">
              <a:buFont typeface="Wingdings" pitchFamily="2" charset="2"/>
              <a:buChar char="q"/>
            </a:pPr>
            <a:r>
              <a:rPr lang="ru-RU" sz="1050" dirty="0"/>
              <a:t>перейти по ссылке, содержащейся в  данном </a:t>
            </a:r>
            <a:r>
              <a:rPr lang="ru-RU" sz="1050" dirty="0" smtClean="0"/>
              <a:t>сообщении и пройдите первичную авторизацию при помощи Ваших логина и пароля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404" y="8885041"/>
            <a:ext cx="6850596" cy="25895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44" name="Прямоугольник 43"/>
          <p:cNvSpPr/>
          <p:nvPr/>
        </p:nvSpPr>
        <p:spPr>
          <a:xfrm>
            <a:off x="12424" y="8885040"/>
            <a:ext cx="6850596" cy="29547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ФКУ «Военно-социальный центр»   Министерства обороны Российской Федерации  </a:t>
            </a:r>
            <a:r>
              <a:rPr lang="ru-RU" sz="1100" b="1" smtClean="0">
                <a:solidFill>
                  <a:schemeClr val="bg1"/>
                </a:solidFill>
              </a:rPr>
              <a:t/>
            </a:r>
            <a:br>
              <a:rPr lang="ru-RU" sz="1100" b="1" smtClean="0">
                <a:solidFill>
                  <a:schemeClr val="bg1"/>
                </a:solidFill>
              </a:rPr>
            </a:br>
            <a:r>
              <a:rPr lang="ru-RU" sz="1100" b="1" smtClean="0">
                <a:solidFill>
                  <a:schemeClr val="bg1"/>
                </a:solidFill>
              </a:rPr>
              <a:t>117-2 или 8  </a:t>
            </a:r>
            <a:r>
              <a:rPr lang="ru-RU" sz="1100" b="1" dirty="0">
                <a:solidFill>
                  <a:schemeClr val="bg1"/>
                </a:solidFill>
              </a:rPr>
              <a:t>(800)  </a:t>
            </a:r>
            <a:r>
              <a:rPr lang="ru-RU" sz="1100" b="1" dirty="0" smtClean="0">
                <a:solidFill>
                  <a:schemeClr val="bg1"/>
                </a:solidFill>
              </a:rPr>
              <a:t>707-99-99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22914" y="7621943"/>
            <a:ext cx="2806354" cy="120032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71450" indent="-171450">
              <a:buFont typeface="Wingdings" pitchFamily="2" charset="2"/>
              <a:buChar char="q"/>
            </a:pPr>
            <a:r>
              <a:rPr lang="ru-RU" sz="1200" dirty="0" smtClean="0"/>
              <a:t>по электронной почте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1200" dirty="0"/>
              <a:t>через </a:t>
            </a:r>
            <a:r>
              <a:rPr lang="ru-RU" sz="1200" dirty="0" smtClean="0"/>
              <a:t>СМС-сообщение (в случае отсутствия </a:t>
            </a:r>
          </a:p>
          <a:p>
            <a:r>
              <a:rPr lang="ru-RU" sz="1200" dirty="0" smtClean="0"/>
              <a:t>     доступа к </a:t>
            </a:r>
            <a:r>
              <a:rPr lang="ru-RU" sz="1200" dirty="0"/>
              <a:t>E-</a:t>
            </a:r>
            <a:r>
              <a:rPr lang="ru-RU" sz="1200" dirty="0" err="1"/>
              <a:t>mail</a:t>
            </a:r>
            <a:r>
              <a:rPr lang="ru-RU" sz="1200" dirty="0" smtClean="0"/>
              <a:t>)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1200" dirty="0"/>
              <a:t>п</a:t>
            </a:r>
            <a:r>
              <a:rPr lang="ru-RU" sz="1200" dirty="0" smtClean="0"/>
              <a:t>осредством процедуры отмены регистрации</a:t>
            </a:r>
          </a:p>
        </p:txBody>
      </p:sp>
      <p:pic>
        <p:nvPicPr>
          <p:cNvPr id="33" name="Рисунок 32" descr="C:\Users\erc-170\Documents\ДОК\брошюра\QRcode cabinet.new.mil.rureset-password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972" y="7956376"/>
            <a:ext cx="616361" cy="656307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Рисунок 36" descr="C:\Users\erc-170\Documents\ДОК\брошюра\QRcode cabinet.new.mil.ruvendorlkvUser_Instruction_LKV.pdf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080" y="7956375"/>
            <a:ext cx="594066" cy="656307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Рисунок 52" descr="C:\Users\erc-170\Documents\ДОК\брошюра\QRcode cabinet.new.mil.ru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9268" y="1781850"/>
            <a:ext cx="551392" cy="60307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Прямоугольник 54"/>
          <p:cNvSpPr/>
          <p:nvPr/>
        </p:nvSpPr>
        <p:spPr>
          <a:xfrm>
            <a:off x="-17876" y="602325"/>
            <a:ext cx="3450578" cy="417280"/>
          </a:xfrm>
          <a:prstGeom prst="rect">
            <a:avLst/>
          </a:prstGeom>
          <a:solidFill>
            <a:srgbClr val="0070C0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Порядок действий при регистрации </a:t>
            </a:r>
            <a:endParaRPr lang="ru-RU" sz="1200" b="1" dirty="0"/>
          </a:p>
        </p:txBody>
      </p:sp>
      <p:pic>
        <p:nvPicPr>
          <p:cNvPr id="56" name="Рисунок 55" descr="C:\Users\erc-170\Downloads\QRcode (2)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14" y="7956375"/>
            <a:ext cx="657745" cy="653719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Прямоугольник 25"/>
          <p:cNvSpPr/>
          <p:nvPr/>
        </p:nvSpPr>
        <p:spPr>
          <a:xfrm>
            <a:off x="-23268" y="7195050"/>
            <a:ext cx="3455970" cy="441281"/>
          </a:xfrm>
          <a:prstGeom prst="rect">
            <a:avLst/>
          </a:prstGeom>
          <a:solidFill>
            <a:srgbClr val="0070C0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Восстановление доступа </a:t>
            </a:r>
          </a:p>
          <a:p>
            <a:pPr algn="ctr"/>
            <a:r>
              <a:rPr lang="ru-RU" sz="1200" b="1" dirty="0"/>
              <a:t>в </a:t>
            </a:r>
            <a:r>
              <a:rPr lang="ru-RU" sz="1200" b="1" dirty="0" smtClean="0"/>
              <a:t>личный кабинет</a:t>
            </a:r>
            <a:endParaRPr lang="ru-RU" sz="1200" b="1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5483482" y="7195050"/>
            <a:ext cx="1379538" cy="441281"/>
          </a:xfrm>
          <a:prstGeom prst="rect">
            <a:avLst/>
          </a:prstGeom>
          <a:solidFill>
            <a:srgbClr val="0070C0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Часто задаваемые вопросы</a:t>
            </a:r>
            <a:endParaRPr lang="ru-RU" sz="1100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-99392" y="5765429"/>
            <a:ext cx="3505013" cy="138499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71450" indent="-171450">
              <a:buFont typeface="Wingdings" pitchFamily="2" charset="2"/>
              <a:buChar char="q"/>
            </a:pPr>
            <a:r>
              <a:rPr lang="ru-RU" sz="1200" dirty="0" smtClean="0"/>
              <a:t>ознакомиться </a:t>
            </a:r>
            <a:r>
              <a:rPr lang="ru-RU" sz="1200" dirty="0"/>
              <a:t>с письмом, ранее направленным на адрес электронной почты, указанной </a:t>
            </a:r>
            <a:r>
              <a:rPr lang="ru-RU" sz="1200" dirty="0" smtClean="0"/>
              <a:t>при регистрации</a:t>
            </a:r>
            <a:endParaRPr lang="en-US" sz="1200" dirty="0" smtClean="0"/>
          </a:p>
          <a:p>
            <a:r>
              <a:rPr lang="ru-RU" sz="1200" dirty="0"/>
              <a:t> </a:t>
            </a:r>
            <a:r>
              <a:rPr lang="ru-RU" sz="1200" dirty="0" smtClean="0"/>
              <a:t>    в личном кабинете</a:t>
            </a:r>
            <a:endParaRPr lang="ru-RU" sz="1200" dirty="0"/>
          </a:p>
          <a:p>
            <a:pPr marL="171450" indent="-171450">
              <a:buFont typeface="Wingdings" pitchFamily="2" charset="2"/>
              <a:buChar char="q"/>
            </a:pPr>
            <a:r>
              <a:rPr lang="ru-RU" sz="1200" dirty="0"/>
              <a:t>просмотреть в расчетном </a:t>
            </a:r>
            <a:r>
              <a:rPr lang="ru-RU" sz="1200" dirty="0" smtClean="0"/>
              <a:t>листке в поле «Таб</a:t>
            </a:r>
            <a:r>
              <a:rPr lang="ru-RU" sz="1200" dirty="0"/>
              <a:t>.№</a:t>
            </a:r>
            <a:r>
              <a:rPr lang="ru-RU" sz="1200" dirty="0" smtClean="0"/>
              <a:t>»</a:t>
            </a:r>
            <a:endParaRPr lang="ru-RU" sz="1200" dirty="0"/>
          </a:p>
          <a:p>
            <a:pPr marL="171450" indent="-171450">
              <a:buFont typeface="Wingdings" pitchFamily="2" charset="2"/>
              <a:buChar char="q"/>
            </a:pPr>
            <a:r>
              <a:rPr lang="ru-RU" sz="1200" dirty="0"/>
              <a:t>обратиться </a:t>
            </a:r>
            <a:r>
              <a:rPr lang="ru-RU" sz="1200" dirty="0" smtClean="0"/>
              <a:t>к командиру воинской части</a:t>
            </a:r>
            <a:endParaRPr lang="ru-RU" sz="1200" dirty="0"/>
          </a:p>
        </p:txBody>
      </p:sp>
      <p:pic>
        <p:nvPicPr>
          <p:cNvPr id="34" name="Рисунок 33" descr="C:\Users\erc-170\Documents\ДОК\брошюра\QRcode уточнить логин мал.pn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030" y="6166521"/>
            <a:ext cx="628498" cy="703825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Прямоугольник 35"/>
          <p:cNvSpPr/>
          <p:nvPr/>
        </p:nvSpPr>
        <p:spPr>
          <a:xfrm>
            <a:off x="12425" y="5342163"/>
            <a:ext cx="3471480" cy="402359"/>
          </a:xfrm>
          <a:prstGeom prst="rect">
            <a:avLst/>
          </a:prstGeom>
          <a:solidFill>
            <a:srgbClr val="0070C0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Узнать свой логин от личного кабинета</a:t>
            </a:r>
            <a:endParaRPr lang="ru-RU" sz="12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3436193" y="1612121"/>
            <a:ext cx="19370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itchFamily="2" charset="2"/>
              <a:buChar char="q"/>
            </a:pPr>
            <a:r>
              <a:rPr lang="ru-RU" sz="1000" dirty="0" smtClean="0"/>
              <a:t>Ф.И.О.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1000" dirty="0" smtClean="0"/>
              <a:t>дату рождения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1000" dirty="0" smtClean="0"/>
              <a:t>личный номер военнослужащего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1000" dirty="0" smtClean="0"/>
              <a:t>СНИЛС для гражданского персонала</a:t>
            </a:r>
          </a:p>
        </p:txBody>
      </p:sp>
      <p:pic>
        <p:nvPicPr>
          <p:cNvPr id="39" name="Рисунок 38" descr="C:\Users\erc-170\Downloads\QRcode (4).png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304" y="3101217"/>
            <a:ext cx="572512" cy="606687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Прямоугольник 44"/>
          <p:cNvSpPr/>
          <p:nvPr/>
        </p:nvSpPr>
        <p:spPr>
          <a:xfrm>
            <a:off x="3478884" y="602327"/>
            <a:ext cx="3368914" cy="417279"/>
          </a:xfrm>
          <a:prstGeom prst="rect">
            <a:avLst/>
          </a:prstGeom>
          <a:solidFill>
            <a:srgbClr val="0070C0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Отмена регистрации/</a:t>
            </a:r>
            <a:r>
              <a:rPr lang="ru-RU" sz="1200" b="1" dirty="0" err="1" smtClean="0"/>
              <a:t>разрегистрация</a:t>
            </a:r>
            <a:endParaRPr lang="ru-RU" sz="1200" b="1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3483905" y="3717603"/>
            <a:ext cx="3360647" cy="3606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/>
              <a:t>Раздел с финансовой информацией для авторизованных пользователей</a:t>
            </a:r>
            <a:endParaRPr lang="ru-RU" sz="1100" b="1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3852927" y="4091948"/>
            <a:ext cx="2667294" cy="110799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71450" indent="-171450" algn="ctr">
              <a:buFont typeface="Wingdings" pitchFamily="2" charset="2"/>
              <a:buChar char="q"/>
            </a:pPr>
            <a:r>
              <a:rPr lang="ru-RU" sz="1100" dirty="0"/>
              <a:t>с</a:t>
            </a:r>
            <a:r>
              <a:rPr lang="ru-RU" sz="1100" dirty="0" smtClean="0"/>
              <a:t>ведения по видам выплат</a:t>
            </a:r>
          </a:p>
          <a:p>
            <a:pPr marL="171450" indent="-171450" algn="ctr">
              <a:buFont typeface="Wingdings" pitchFamily="2" charset="2"/>
              <a:buChar char="q"/>
            </a:pPr>
            <a:r>
              <a:rPr lang="ru-RU" sz="1100" dirty="0" smtClean="0"/>
              <a:t>расчетные листки</a:t>
            </a:r>
          </a:p>
          <a:p>
            <a:pPr marL="171450" indent="-171450" algn="ctr">
              <a:buFont typeface="Wingdings" pitchFamily="2" charset="2"/>
              <a:buChar char="q"/>
            </a:pPr>
            <a:r>
              <a:rPr lang="ru-RU" sz="1100" dirty="0" smtClean="0"/>
              <a:t>информация об исполнительных документах</a:t>
            </a:r>
          </a:p>
          <a:p>
            <a:pPr marL="171450" indent="-171450" algn="ctr">
              <a:buFont typeface="Wingdings" pitchFamily="2" charset="2"/>
              <a:buChar char="q"/>
            </a:pPr>
            <a:r>
              <a:rPr lang="ru-RU" sz="1100" dirty="0" smtClean="0"/>
              <a:t>информация о налоговых вычетах</a:t>
            </a:r>
          </a:p>
          <a:p>
            <a:pPr marL="171450" indent="-171450" algn="ctr">
              <a:buFont typeface="Wingdings" pitchFamily="2" charset="2"/>
              <a:buChar char="q"/>
            </a:pPr>
            <a:r>
              <a:rPr lang="ru-RU" sz="1100" dirty="0" smtClean="0"/>
              <a:t>информация о банковских реквизитах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0" y="3719945"/>
            <a:ext cx="3471480" cy="358311"/>
          </a:xfrm>
          <a:prstGeom prst="rect">
            <a:avLst/>
          </a:prstGeom>
          <a:solidFill>
            <a:srgbClr val="0070C0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</a:rPr>
              <a:t>Вход через Госуслуги</a:t>
            </a:r>
            <a:endParaRPr lang="ru-RU" sz="1200" b="1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22558" y="4158506"/>
            <a:ext cx="3506039" cy="120032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71450" indent="-171450">
              <a:buFont typeface="Wingdings" pitchFamily="2" charset="2"/>
              <a:buChar char="q"/>
            </a:pPr>
            <a:r>
              <a:rPr lang="ru-RU" sz="1200" dirty="0" smtClean="0"/>
              <a:t>пройти первичную регистрацию </a:t>
            </a:r>
            <a:r>
              <a:rPr lang="en-US" sz="1200" dirty="0" smtClean="0"/>
              <a:t> </a:t>
            </a:r>
            <a:r>
              <a:rPr lang="ru-RU" sz="1200" dirty="0" smtClean="0"/>
              <a:t>в личном кабинете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1200" dirty="0" smtClean="0"/>
              <a:t>подтвердить учетную запись на </a:t>
            </a:r>
            <a:r>
              <a:rPr lang="ru-RU" sz="1200" dirty="0" err="1" smtClean="0"/>
              <a:t>Госуслугах</a:t>
            </a:r>
            <a:r>
              <a:rPr lang="ru-RU" sz="1200" dirty="0" smtClean="0"/>
              <a:t> в профиле пользователя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1200" dirty="0" smtClean="0"/>
              <a:t>воспользоваться кнопкой </a:t>
            </a:r>
            <a:r>
              <a:rPr lang="en-US" sz="1200" dirty="0" smtClean="0"/>
              <a:t> </a:t>
            </a:r>
            <a:r>
              <a:rPr lang="ru-RU" sz="1200" dirty="0" smtClean="0"/>
              <a:t>«Войти через Госуслуги»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3429000" y="7195050"/>
            <a:ext cx="2045751" cy="441281"/>
          </a:xfrm>
          <a:prstGeom prst="rect">
            <a:avLst/>
          </a:prstGeom>
          <a:solidFill>
            <a:srgbClr val="0070C0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b="1" dirty="0" smtClean="0">
                <a:solidFill>
                  <a:schemeClr val="bg1"/>
                </a:solidFill>
              </a:rPr>
              <a:t>Руководство пользователя</a:t>
            </a:r>
            <a:r>
              <a:rPr lang="en-US" sz="1050" b="1" dirty="0" smtClean="0">
                <a:solidFill>
                  <a:schemeClr val="bg1"/>
                </a:solidFill>
              </a:rPr>
              <a:t> </a:t>
            </a:r>
            <a:r>
              <a:rPr lang="ru-RU" sz="1050" b="1" dirty="0" smtClean="0">
                <a:solidFill>
                  <a:schemeClr val="bg1"/>
                </a:solidFill>
              </a:rPr>
              <a:t>по </a:t>
            </a:r>
            <a:r>
              <a:rPr lang="ru-RU" sz="1050" b="1" dirty="0">
                <a:solidFill>
                  <a:schemeClr val="bg1"/>
                </a:solidFill>
              </a:rPr>
              <a:t>использованию личного кабинета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967" y="-36511"/>
            <a:ext cx="2150823" cy="58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Прямоугольник 26"/>
          <p:cNvSpPr/>
          <p:nvPr/>
        </p:nvSpPr>
        <p:spPr>
          <a:xfrm>
            <a:off x="692696" y="-36510"/>
            <a:ext cx="6165304" cy="576063"/>
          </a:xfrm>
          <a:prstGeom prst="rect">
            <a:avLst/>
          </a:prstGeom>
          <a:solidFill>
            <a:srgbClr val="0070C0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/>
              <a:t>Раздел «Личный кабинет военнослужащего» на официальном сайте Минобороны  России</a:t>
            </a:r>
          </a:p>
          <a:p>
            <a:pPr algn="ctr"/>
            <a:r>
              <a:rPr lang="en-US" sz="1100" b="1" dirty="0" smtClean="0"/>
              <a:t>cabinet.new.mil.ru</a:t>
            </a:r>
            <a:endParaRPr lang="ru-RU" sz="1100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5301208" y="1694002"/>
            <a:ext cx="1915316" cy="86177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71450" indent="-171450">
              <a:buFont typeface="Wingdings" pitchFamily="2" charset="2"/>
              <a:buChar char="q"/>
            </a:pPr>
            <a:r>
              <a:rPr lang="ru-RU" sz="1000" dirty="0"/>
              <a:t>воинское звание 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1000" dirty="0"/>
              <a:t>контактные данные для связи</a:t>
            </a:r>
          </a:p>
          <a:p>
            <a:pPr marL="171450" indent="-171450">
              <a:buFont typeface="Wingdings" pitchFamily="2" charset="2"/>
              <a:buChar char="q"/>
            </a:pPr>
            <a:r>
              <a:rPr lang="ru-RU" sz="1000" dirty="0"/>
              <a:t>к</a:t>
            </a:r>
            <a:r>
              <a:rPr lang="ru-RU" sz="1000" dirty="0" smtClean="0"/>
              <a:t>раткое содержание </a:t>
            </a:r>
            <a:r>
              <a:rPr lang="ru-RU" sz="1000" dirty="0"/>
              <a:t>обращения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4180394" y="1502078"/>
            <a:ext cx="2399398" cy="2616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1100" b="1" dirty="0"/>
              <a:t>В рапорте необходимо указать :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3691073" y="2555776"/>
            <a:ext cx="3140763" cy="2616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1100" b="1" dirty="0"/>
              <a:t>Рапорт направить одним из способов: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3429000" y="2699792"/>
            <a:ext cx="3334798" cy="92333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171450" indent="-171450" algn="just">
              <a:buFont typeface="Wingdings" pitchFamily="2" charset="2"/>
              <a:buChar char="q"/>
            </a:pPr>
            <a:r>
              <a:rPr lang="ru-RU" sz="900" dirty="0"/>
              <a:t>Почтой России по адресу: 101000, г. Москва,</a:t>
            </a:r>
            <a:r>
              <a:rPr lang="en-US" sz="900" dirty="0"/>
              <a:t> </a:t>
            </a:r>
            <a:r>
              <a:rPr lang="ru-RU" sz="900" dirty="0"/>
              <a:t>ул. Мясницкая, д.35.</a:t>
            </a:r>
          </a:p>
          <a:p>
            <a:pPr marL="171450" indent="-171450" algn="just">
              <a:buFont typeface="Wingdings" pitchFamily="2" charset="2"/>
              <a:buChar char="q"/>
            </a:pPr>
            <a:r>
              <a:rPr lang="ru-RU" sz="900" dirty="0"/>
              <a:t>нарочно по адресу: 101000, г. Москва, ул. Мясницкая, д.35, </a:t>
            </a:r>
            <a:endParaRPr lang="ru-RU" sz="900" dirty="0" smtClean="0"/>
          </a:p>
          <a:p>
            <a:pPr algn="just"/>
            <a:r>
              <a:rPr lang="ru-RU" sz="900" dirty="0"/>
              <a:t> </a:t>
            </a:r>
            <a:r>
              <a:rPr lang="ru-RU" sz="900" dirty="0" smtClean="0"/>
              <a:t>     пн</a:t>
            </a:r>
            <a:r>
              <a:rPr lang="ru-RU" sz="900" dirty="0"/>
              <a:t>.-пт. с 10:00 до 17:00 </a:t>
            </a:r>
          </a:p>
          <a:p>
            <a:pPr marL="171450" indent="-171450" algn="just">
              <a:buFont typeface="Wingdings" pitchFamily="2" charset="2"/>
              <a:buChar char="q"/>
            </a:pPr>
            <a:r>
              <a:rPr lang="ru-RU" sz="900" dirty="0"/>
              <a:t>через форму «Электронная приемная» </a:t>
            </a:r>
            <a:endParaRPr lang="en-US" sz="900" dirty="0" smtClean="0"/>
          </a:p>
          <a:p>
            <a:pPr algn="just"/>
            <a:r>
              <a:rPr lang="en-US" sz="900" dirty="0" smtClean="0"/>
              <a:t>     </a:t>
            </a:r>
            <a:r>
              <a:rPr lang="ru-RU" sz="900" dirty="0" smtClean="0"/>
              <a:t>на официальном сайте Минобороны России</a:t>
            </a:r>
            <a:endParaRPr lang="ru-RU" sz="9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3437723" y="1010728"/>
            <a:ext cx="3394113" cy="57708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1050" dirty="0"/>
              <a:t>Осуществляется по рапорту на имя начальника ФКУ «ВСЦ» МО РФ, заверенному командиром воинской части и гербовой печатью.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3483905" y="5342164"/>
            <a:ext cx="3374095" cy="396293"/>
          </a:xfrm>
          <a:prstGeom prst="rect">
            <a:avLst/>
          </a:prstGeom>
          <a:solidFill>
            <a:srgbClr val="0070C0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 smtClean="0"/>
          </a:p>
          <a:p>
            <a:pPr algn="ctr"/>
            <a:r>
              <a:rPr lang="ru-RU" sz="1100" b="1" dirty="0" smtClean="0">
                <a:solidFill>
                  <a:schemeClr val="bg1"/>
                </a:solidFill>
              </a:rPr>
              <a:t>Информация/новости</a:t>
            </a:r>
            <a:endParaRPr lang="ru-RU" sz="1100" b="1" dirty="0">
              <a:solidFill>
                <a:schemeClr val="bg1"/>
              </a:solidFill>
            </a:endParaRPr>
          </a:p>
          <a:p>
            <a:pPr algn="ctr"/>
            <a:r>
              <a:rPr lang="ru-RU" sz="1100" b="1" dirty="0" smtClean="0"/>
              <a:t> </a:t>
            </a:r>
            <a:endParaRPr lang="ru-RU" sz="1100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3429000" y="5742680"/>
            <a:ext cx="2858234" cy="14216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Wingdings" pitchFamily="2" charset="2"/>
              <a:buChar char="q"/>
            </a:pPr>
            <a:r>
              <a:rPr lang="ru-RU" sz="1100" dirty="0">
                <a:solidFill>
                  <a:schemeClr val="tx1"/>
                </a:solidFill>
              </a:rPr>
              <a:t>с</a:t>
            </a:r>
            <a:r>
              <a:rPr lang="ru-RU" sz="1100" dirty="0" smtClean="0">
                <a:solidFill>
                  <a:schemeClr val="tx1"/>
                </a:solidFill>
              </a:rPr>
              <a:t>роки начисления денежного довольствия</a:t>
            </a:r>
          </a:p>
          <a:p>
            <a:pPr marL="171450" indent="-171450" algn="ctr">
              <a:buFont typeface="Wingdings" pitchFamily="2" charset="2"/>
              <a:buChar char="q"/>
            </a:pPr>
            <a:r>
              <a:rPr lang="ru-RU" sz="1100" dirty="0" smtClean="0">
                <a:solidFill>
                  <a:schemeClr val="tx1"/>
                </a:solidFill>
              </a:rPr>
              <a:t>сроки </a:t>
            </a:r>
            <a:r>
              <a:rPr lang="ru-RU" sz="1100" dirty="0">
                <a:solidFill>
                  <a:schemeClr val="tx1"/>
                </a:solidFill>
              </a:rPr>
              <a:t>публикации расчётных </a:t>
            </a:r>
            <a:r>
              <a:rPr lang="ru-RU" sz="1100" dirty="0" smtClean="0">
                <a:solidFill>
                  <a:schemeClr val="tx1"/>
                </a:solidFill>
              </a:rPr>
              <a:t>листков </a:t>
            </a:r>
          </a:p>
          <a:p>
            <a:pPr marL="171450" indent="-171450" algn="ctr">
              <a:buFont typeface="Wingdings" pitchFamily="2" charset="2"/>
              <a:buChar char="q"/>
            </a:pPr>
            <a:r>
              <a:rPr lang="ru-RU" sz="1100" dirty="0" smtClean="0">
                <a:solidFill>
                  <a:schemeClr val="tx1"/>
                </a:solidFill>
              </a:rPr>
              <a:t>сроки </a:t>
            </a:r>
            <a:r>
              <a:rPr lang="ru-RU" sz="1100" dirty="0">
                <a:solidFill>
                  <a:schemeClr val="tx1"/>
                </a:solidFill>
              </a:rPr>
              <a:t>выплаты </a:t>
            </a:r>
            <a:r>
              <a:rPr lang="ru-RU" sz="1100" dirty="0" smtClean="0">
                <a:solidFill>
                  <a:schemeClr val="tx1"/>
                </a:solidFill>
              </a:rPr>
              <a:t>алиментов</a:t>
            </a:r>
          </a:p>
          <a:p>
            <a:pPr marL="171450" indent="-171450" algn="ctr">
              <a:buFont typeface="Wingdings" pitchFamily="2" charset="2"/>
              <a:buChar char="q"/>
            </a:pPr>
            <a:r>
              <a:rPr lang="ru-RU" sz="1100" dirty="0" smtClean="0">
                <a:solidFill>
                  <a:schemeClr val="tx1"/>
                </a:solidFill>
              </a:rPr>
              <a:t>получение </a:t>
            </a:r>
            <a:r>
              <a:rPr lang="ru-RU" sz="1100" dirty="0">
                <a:solidFill>
                  <a:schemeClr val="tx1"/>
                </a:solidFill>
              </a:rPr>
              <a:t>справок  2-НДФЛ </a:t>
            </a:r>
            <a:r>
              <a:rPr lang="ru-RU" sz="1100" dirty="0" smtClean="0">
                <a:solidFill>
                  <a:schemeClr val="tx1"/>
                </a:solidFill>
              </a:rPr>
              <a:t>в личном кабине</a:t>
            </a:r>
            <a:r>
              <a:rPr lang="ru-RU" sz="1100" dirty="0">
                <a:solidFill>
                  <a:schemeClr val="tx1"/>
                </a:solidFill>
              </a:rPr>
              <a:t>т</a:t>
            </a:r>
            <a:r>
              <a:rPr lang="ru-RU" sz="1100" dirty="0" smtClean="0">
                <a:solidFill>
                  <a:schemeClr val="tx1"/>
                </a:solidFill>
              </a:rPr>
              <a:t>е</a:t>
            </a:r>
            <a:endParaRPr lang="ru-RU" sz="1100" dirty="0">
              <a:solidFill>
                <a:schemeClr val="tx1"/>
              </a:solidFill>
            </a:endParaRPr>
          </a:p>
          <a:p>
            <a:pPr marL="171450" indent="-171450" algn="ctr">
              <a:buFont typeface="Wingdings" pitchFamily="2" charset="2"/>
              <a:buChar char="q"/>
            </a:pPr>
            <a:r>
              <a:rPr lang="ru-RU" sz="1100" dirty="0">
                <a:solidFill>
                  <a:schemeClr val="tx1"/>
                </a:solidFill>
              </a:rPr>
              <a:t>образцы заявлений </a:t>
            </a:r>
            <a:r>
              <a:rPr lang="ru-RU" sz="1100" dirty="0" smtClean="0">
                <a:solidFill>
                  <a:schemeClr val="tx1"/>
                </a:solidFill>
              </a:rPr>
              <a:t>справок </a:t>
            </a:r>
            <a:r>
              <a:rPr lang="ru-RU" sz="1100" dirty="0">
                <a:solidFill>
                  <a:schemeClr val="tx1"/>
                </a:solidFill>
              </a:rPr>
              <a:t>иного финансового характера</a:t>
            </a:r>
          </a:p>
        </p:txBody>
      </p:sp>
      <p:pic>
        <p:nvPicPr>
          <p:cNvPr id="50" name="Рисунок 49" descr="C:\Users\erc-170\Downloads\QRcode (3).png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304" y="6166521"/>
            <a:ext cx="637041" cy="703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645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913</TotalTime>
  <Words>338</Words>
  <Application>Microsoft Office PowerPoint</Application>
  <PresentationFormat>Экран (4:3)</PresentationFormat>
  <Paragraphs>62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Путинцева О.В.</dc:creator>
  <cp:lastModifiedBy>Мезенцева Э.Е.</cp:lastModifiedBy>
  <cp:revision>122</cp:revision>
  <cp:lastPrinted>2024-10-22T07:57:32Z</cp:lastPrinted>
  <dcterms:created xsi:type="dcterms:W3CDTF">2024-08-06T13:17:47Z</dcterms:created>
  <dcterms:modified xsi:type="dcterms:W3CDTF">2026-04-20T11:24:33Z</dcterms:modified>
</cp:coreProperties>
</file>